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y="5143500" cx="9144000"/>
  <p:notesSz cx="6858000" cy="9144000"/>
  <p:embeddedFontLst>
    <p:embeddedFont>
      <p:font typeface="Architects Daughter"/>
      <p:regular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slide" Target="slides/slide39.xml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46" Type="http://schemas.openxmlformats.org/officeDocument/2006/relationships/font" Target="fonts/ArchitectsDaughter-regular.fntdata"/><Relationship Id="rId23" Type="http://schemas.openxmlformats.org/officeDocument/2006/relationships/slide" Target="slides/slide18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7d85616112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7d85616112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e4b206e9a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6e4b206e9a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6e4b206e9a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6e4b206e9a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6e4b206e9a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6e4b206e9a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6e4b206e9a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6e4b206e9a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https://nl.pinterest.com/pin/264868021811453901/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6e4b206e9a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6e4b206e9a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e4b206e9a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e4b206e9a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e4b206e9a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e4b206e9a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6e4b206e9a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6e4b206e9a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6e4b206e9a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6e4b206e9a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6e4b206e9a_0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6e4b206e9a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6e4b206e9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6e4b206e9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7d50b24c6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7d50b24c6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d50b24c68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d50b24c68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d50b24c68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d50b24c68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d50b24c68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d50b24c6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7d50b24c68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7d50b24c68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Gnip example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7d50b24c68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7d50b24c68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7d50b24c68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7d50b24c68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d50b24c68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7d50b24c68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7d50b24c68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7d50b24c68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d50b24c68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7d50b24c68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e4b206e9a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6e4b206e9a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7d50b24c68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7d50b24c68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7d50b24c68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7d50b24c68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7d50b24c68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7d50b24c68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7d50b24c68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7d50b24c68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d50b24c68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d50b24c68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d50b24c68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d50b24c68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7d50b24c68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7d50b24c68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d8561611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d8561611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7d50b24c6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7d50b24c6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7d50b24c68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7d50b24c68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6e4b206e9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6e4b206e9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7d50b24c6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7d50b24c6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6e4b206e9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6e4b206e9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6e4b206e9a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6e4b206e9a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6e4b206e9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6e4b206e9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6e4b206e9a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6e4b206e9a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6e4b206e9a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6e4b206e9a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ocs.google.com/document/d/1NC1EoWZ_Gl0Tqpyk75Lee89ieUrGRB13p6JF10NrjYY/edit?usp=sharing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docs.google.com/document/d/1HV1RhrFUHDLBbthwwdbCMKDprUChnPAHaXwakhO6XcU/edit#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docs.google.com/spreadsheets/d/1p8gyXJ9EvCW4n6RZH4RB9bTAOdABoBZ5L2hntYB5Txg/edit#gid=0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Engineering Introduction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CSCI 5828: Foundations of Software Engineering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Lecture 06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goals are important</a:t>
            </a:r>
            <a:endParaRPr/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should I care about goals?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Helps bring product and engineering together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One set of common goals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Meet delivery timelines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Important for engineers to understand what they’re building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 engineers are focused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 that you could better prioritize a backlog of small stories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 engineers can push back on work that may be out of scope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 Exercise	 </a:t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walk through a </a:t>
            </a:r>
            <a:r>
              <a:rPr lang="en"/>
              <a:t>product description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As you listen add any goals that you can identify to </a:t>
            </a:r>
            <a:r>
              <a:rPr lang="en" u="sng">
                <a:solidFill>
                  <a:srgbClr val="3C78D8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this shared document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+1 when you see a similar goal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 Exercise	 </a:t>
            </a:r>
            <a:endParaRPr/>
          </a:p>
        </p:txBody>
      </p:sp>
      <p:sp>
        <p:nvSpPr>
          <p:cNvPr id="131" name="Google Shape;131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Let’s review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result for off the rails high resolution" id="136" name="Google Shape;1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19200"/>
            <a:ext cx="9144001" cy="7333883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5"/>
          <p:cNvSpPr/>
          <p:nvPr/>
        </p:nvSpPr>
        <p:spPr>
          <a:xfrm>
            <a:off x="0" y="454199"/>
            <a:ext cx="4693500" cy="5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AVOIDING </a:t>
            </a:r>
            <a:r>
              <a:rPr lang="en"/>
              <a:t>RISKS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4000" cy="6098252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6"/>
          <p:cNvSpPr/>
          <p:nvPr/>
        </p:nvSpPr>
        <p:spPr>
          <a:xfrm>
            <a:off x="0" y="454199"/>
            <a:ext cx="4693500" cy="5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to Risks</a:t>
            </a:r>
            <a:endParaRPr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highlight>
                  <a:srgbClr val="FFFFFF"/>
                </a:highlight>
              </a:rPr>
              <a:t>What could keep us from accomplishing the goals?</a:t>
            </a:r>
            <a:endParaRPr sz="1600">
              <a:highlight>
                <a:srgbClr val="FFFFFF"/>
              </a:highlight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highlight>
                  <a:srgbClr val="FFFFFF"/>
                </a:highlight>
              </a:rPr>
              <a:t>Competition; just another Twitter feature</a:t>
            </a:r>
            <a:endParaRPr sz="1600">
              <a:highlight>
                <a:srgbClr val="FFFFFF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highlight>
                  <a:srgbClr val="FFFFFF"/>
                </a:highlight>
              </a:rPr>
              <a:t>Too big of scope for current timeline and/or team size</a:t>
            </a:r>
            <a:endParaRPr sz="1600">
              <a:highlight>
                <a:srgbClr val="FFFFFF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highlight>
                  <a:srgbClr val="FFFFFF"/>
                </a:highlight>
              </a:rPr>
              <a:t>External dependencies; other teams, integrations (single sign-on)</a:t>
            </a:r>
            <a:endParaRPr sz="1600">
              <a:highlight>
                <a:srgbClr val="FFFFFF"/>
              </a:highlight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>
                <a:highlight>
                  <a:srgbClr val="FFFFFF"/>
                </a:highlight>
              </a:rPr>
              <a:t>Especially those that have not been built yet or dependent on other teams to build</a:t>
            </a:r>
            <a:endParaRPr sz="1600">
              <a:highlight>
                <a:srgbClr val="FFFFFF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highlight>
                  <a:srgbClr val="FFFFFF"/>
                </a:highlight>
              </a:rPr>
              <a:t>Choice of technologies; immature language, framework, etc</a:t>
            </a:r>
            <a:endParaRPr sz="1600">
              <a:highlight>
                <a:srgbClr val="FFFFFF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highlight>
                  <a:srgbClr val="FFFFFF"/>
                </a:highlight>
              </a:rPr>
              <a:t>Existing technical debt; no tests</a:t>
            </a:r>
            <a:endParaRPr sz="1600">
              <a:highlight>
                <a:srgbClr val="FFFFFF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highlight>
                  <a:srgbClr val="FFFFFF"/>
                </a:highlight>
              </a:rPr>
              <a:t>Federal regulations; PCI compliance</a:t>
            </a:r>
            <a:endParaRPr sz="16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are identifying risks are important?</a:t>
            </a:r>
            <a:endParaRPr/>
          </a:p>
        </p:txBody>
      </p:sp>
      <p:sp>
        <p:nvSpPr>
          <p:cNvPr id="152" name="Google Shape;152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should I care about risks?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May push out timeline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May increase cost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May have unrealistic dependency; tools, teams, etc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Because we may </a:t>
            </a:r>
            <a:r>
              <a:rPr lang="en"/>
              <a:t>prioritize</a:t>
            </a:r>
            <a:r>
              <a:rPr lang="en"/>
              <a:t> our work based on our ability to mitigate risks!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7" name="Google Shape;157;p28"/>
          <p:cNvCxnSpPr/>
          <p:nvPr/>
        </p:nvCxnSpPr>
        <p:spPr>
          <a:xfrm>
            <a:off x="4572000" y="372000"/>
            <a:ext cx="0" cy="439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158" name="Google Shape;158;p28"/>
          <p:cNvCxnSpPr/>
          <p:nvPr/>
        </p:nvCxnSpPr>
        <p:spPr>
          <a:xfrm>
            <a:off x="2228100" y="2571750"/>
            <a:ext cx="4687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59" name="Google Shape;159;p28"/>
          <p:cNvSpPr txBox="1"/>
          <p:nvPr/>
        </p:nvSpPr>
        <p:spPr>
          <a:xfrm>
            <a:off x="3837150" y="12900"/>
            <a:ext cx="1469700" cy="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chitects Daughter"/>
                <a:ea typeface="Architects Daughter"/>
                <a:cs typeface="Architects Daughter"/>
                <a:sym typeface="Architects Daughter"/>
              </a:rPr>
              <a:t>High </a:t>
            </a:r>
            <a:r>
              <a:rPr lang="en">
                <a:latin typeface="Architects Daughter"/>
                <a:ea typeface="Architects Daughter"/>
                <a:cs typeface="Architects Daughter"/>
                <a:sym typeface="Architects Daughter"/>
              </a:rPr>
              <a:t>risk</a:t>
            </a:r>
            <a:endParaRPr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160" name="Google Shape;160;p28"/>
          <p:cNvSpPr txBox="1"/>
          <p:nvPr/>
        </p:nvSpPr>
        <p:spPr>
          <a:xfrm>
            <a:off x="3837150" y="4737300"/>
            <a:ext cx="1469700" cy="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chitects Daughter"/>
                <a:ea typeface="Architects Daughter"/>
                <a:cs typeface="Architects Daughter"/>
                <a:sym typeface="Architects Daughter"/>
              </a:rPr>
              <a:t>Low</a:t>
            </a:r>
            <a:r>
              <a:rPr lang="en">
                <a:latin typeface="Architects Daughter"/>
                <a:ea typeface="Architects Daughter"/>
                <a:cs typeface="Architects Daughter"/>
                <a:sym typeface="Architects Daughter"/>
              </a:rPr>
              <a:t> risk</a:t>
            </a:r>
            <a:endParaRPr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161" name="Google Shape;161;p28"/>
          <p:cNvSpPr txBox="1"/>
          <p:nvPr/>
        </p:nvSpPr>
        <p:spPr>
          <a:xfrm>
            <a:off x="6656550" y="2375100"/>
            <a:ext cx="2167200" cy="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chitects Daughter"/>
                <a:ea typeface="Architects Daughter"/>
                <a:cs typeface="Architects Daughter"/>
                <a:sym typeface="Architects Daughter"/>
              </a:rPr>
              <a:t>Easy to mitigate</a:t>
            </a:r>
            <a:endParaRPr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162" name="Google Shape;162;p28"/>
          <p:cNvSpPr txBox="1"/>
          <p:nvPr/>
        </p:nvSpPr>
        <p:spPr>
          <a:xfrm>
            <a:off x="331950" y="2375100"/>
            <a:ext cx="2167200" cy="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chitects Daughter"/>
                <a:ea typeface="Architects Daughter"/>
                <a:cs typeface="Architects Daughter"/>
                <a:sym typeface="Architects Daughter"/>
              </a:rPr>
              <a:t>Hard</a:t>
            </a:r>
            <a:r>
              <a:rPr lang="en">
                <a:latin typeface="Architects Daughter"/>
                <a:ea typeface="Architects Daughter"/>
                <a:cs typeface="Architects Daughter"/>
                <a:sym typeface="Architects Daughter"/>
              </a:rPr>
              <a:t> to mitigate</a:t>
            </a:r>
            <a:endParaRPr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Risks Exercise</a:t>
            </a:r>
            <a:endParaRPr/>
          </a:p>
        </p:txBody>
      </p:sp>
      <p:sp>
        <p:nvSpPr>
          <p:cNvPr id="168" name="Google Shape;168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down 2-3 risks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+1 when you see a similar risk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 any risks that you can identify to </a:t>
            </a:r>
            <a:r>
              <a:rPr lang="en" u="sng">
                <a:solidFill>
                  <a:srgbClr val="3C78D8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this shared document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Tackling risks</a:t>
            </a:r>
            <a:endParaRPr/>
          </a:p>
        </p:txBody>
      </p:sp>
      <p:sp>
        <p:nvSpPr>
          <p:cNvPr id="174" name="Google Shape;17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we mitigate risks?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Increase budget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Increase timeline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Reduce scope and deliver high-value business value first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Reduce integrations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Tackle risky areas early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communication patterns to mitigate dependencies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31"/>
          <p:cNvPicPr preferRelativeResize="0"/>
          <p:nvPr/>
        </p:nvPicPr>
        <p:blipFill rotWithShape="1">
          <a:blip r:embed="rId3">
            <a:alphaModFix/>
          </a:blip>
          <a:srcRect b="0" l="15196" r="0" t="34674"/>
          <a:stretch/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1"/>
          <p:cNvSpPr/>
          <p:nvPr/>
        </p:nvSpPr>
        <p:spPr>
          <a:xfrm>
            <a:off x="0" y="454200"/>
            <a:ext cx="5290500" cy="5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STORIES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</a:t>
            </a:r>
            <a:r>
              <a:rPr lang="en" sz="1600"/>
              <a:t>roduct background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Goals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Product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Business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Non-goals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Risks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Actors/activities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Stories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Estimation and </a:t>
            </a:r>
            <a:r>
              <a:rPr lang="en" sz="1600"/>
              <a:t>prioritization</a:t>
            </a:r>
            <a:endParaRPr sz="1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User stories - lecture g</a:t>
            </a:r>
            <a:r>
              <a:rPr lang="en"/>
              <a:t>oals</a:t>
            </a:r>
            <a:endParaRPr/>
          </a:p>
        </p:txBody>
      </p:sp>
      <p:sp>
        <p:nvSpPr>
          <p:cNvPr id="187" name="Google Shape;187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Present an introduction to the topic of user stories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concepts and terminology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benefits and limitations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CCCCCC"/>
                </a:solidFill>
              </a:rPr>
              <a:t>Present an introduction to iteration planning</a:t>
            </a:r>
            <a:endParaRPr sz="1600">
              <a:solidFill>
                <a:srgbClr val="CCCCCC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rgbClr val="CCCCCC"/>
              </a:buClr>
              <a:buSzPts val="1600"/>
              <a:buChar char="●"/>
            </a:pPr>
            <a:r>
              <a:rPr lang="en" sz="1600">
                <a:solidFill>
                  <a:srgbClr val="CCCCCC"/>
                </a:solidFill>
              </a:rPr>
              <a:t>Estimating User Stories</a:t>
            </a:r>
            <a:endParaRPr sz="1600">
              <a:solidFill>
                <a:srgbClr val="CCCCCC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Char char="●"/>
            </a:pPr>
            <a:r>
              <a:rPr lang="en" sz="1600">
                <a:solidFill>
                  <a:srgbClr val="CCCCCC"/>
                </a:solidFill>
              </a:rPr>
              <a:t>Planning a Release</a:t>
            </a:r>
            <a:endParaRPr sz="1600">
              <a:solidFill>
                <a:srgbClr val="CCCCCC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Char char="●"/>
            </a:pPr>
            <a:r>
              <a:rPr lang="en" sz="1600">
                <a:solidFill>
                  <a:srgbClr val="CCCCCC"/>
                </a:solidFill>
              </a:rPr>
              <a:t>Planning an Iteration</a:t>
            </a:r>
            <a:endParaRPr sz="1600">
              <a:solidFill>
                <a:srgbClr val="CCCCCC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Char char="●"/>
            </a:pPr>
            <a:r>
              <a:rPr lang="en" sz="1600">
                <a:solidFill>
                  <a:srgbClr val="CCCCCC"/>
                </a:solidFill>
              </a:rPr>
              <a:t>Measuring and Monitoring Velocity</a:t>
            </a:r>
            <a:endParaRPr sz="1600"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 Where Credit is Due</a:t>
            </a:r>
            <a:endParaRPr/>
          </a:p>
        </p:txBody>
      </p:sp>
      <p:sp>
        <p:nvSpPr>
          <p:cNvPr id="193" name="Google Shape;193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This material is drawn from the below textbook -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“User Stories Applied” by Mike Cohn</a:t>
            </a:r>
            <a:br>
              <a:rPr lang="en" sz="1600"/>
            </a:br>
            <a:r>
              <a:rPr lang="en" sz="1600"/>
              <a:t>Publisher: Addison-Wesley/Pearson Education ISBN-13: 978-0-321-20568-1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It’s a great book for going in depth on the topic of user stories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Stories</a:t>
            </a:r>
            <a:endParaRPr/>
          </a:p>
        </p:txBody>
      </p:sp>
      <p:sp>
        <p:nvSpPr>
          <p:cNvPr id="199" name="Google Shape;199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User stories are a means to </a:t>
            </a:r>
            <a:r>
              <a:rPr b="1" lang="en" sz="1600"/>
              <a:t>capture requirements</a:t>
            </a:r>
            <a:r>
              <a:rPr lang="en" sz="1600"/>
              <a:t> during the analysis phase of software development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whenever that phase occurs during your particular software life cycle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that said -- </a:t>
            </a:r>
            <a:r>
              <a:rPr lang="en" sz="1600" u="sng"/>
              <a:t>analysis can really happen at any time</a:t>
            </a:r>
            <a:r>
              <a:rPr lang="en" sz="1600"/>
              <a:t> -- and it does in practice!!!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They are a </a:t>
            </a:r>
            <a:r>
              <a:rPr b="1" lang="en" sz="1600"/>
              <a:t>lightweight mechanism</a:t>
            </a:r>
            <a:r>
              <a:rPr lang="en" sz="1600"/>
              <a:t> for </a:t>
            </a:r>
            <a:r>
              <a:rPr lang="en" sz="1600" u="sng"/>
              <a:t>spreading decision making</a:t>
            </a:r>
            <a:r>
              <a:rPr lang="en" sz="1600"/>
              <a:t> out across a software development project with respect to individual features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know we need feature X but we don’t know much about it?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name it and put it in a user story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learned a little bit more about feature X today?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add a short note to the user story (or even better, write a test)</a:t>
            </a:r>
            <a:endParaRPr sz="16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(I)</a:t>
            </a:r>
            <a:endParaRPr/>
          </a:p>
        </p:txBody>
      </p:sp>
      <p:sp>
        <p:nvSpPr>
          <p:cNvPr id="205" name="Google Shape;205;p35"/>
          <p:cNvSpPr txBox="1"/>
          <p:nvPr>
            <p:ph idx="1" type="body"/>
          </p:nvPr>
        </p:nvSpPr>
        <p:spPr>
          <a:xfrm>
            <a:off x="311700" y="1152475"/>
            <a:ext cx="7374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The notion of a user story evolved because </a:t>
            </a:r>
            <a:r>
              <a:rPr lang="en" sz="1600" u="sng"/>
              <a:t>capturing software requirements is a communication problem</a:t>
            </a:r>
            <a:endParaRPr sz="1600" u="sng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Those who want new software need to communicate what they need to those who will build it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Many stakeholders will provide input to the process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customers, users, and domain experts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business and marketing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developers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9975" y="76200"/>
            <a:ext cx="2757826" cy="253567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(II)</a:t>
            </a:r>
            <a:endParaRPr/>
          </a:p>
        </p:txBody>
      </p:sp>
      <p:sp>
        <p:nvSpPr>
          <p:cNvPr id="212" name="Google Shape;212;p36"/>
          <p:cNvSpPr txBox="1"/>
          <p:nvPr>
            <p:ph idx="1" type="body"/>
          </p:nvPr>
        </p:nvSpPr>
        <p:spPr>
          <a:xfrm>
            <a:off x="311700" y="1152475"/>
            <a:ext cx="6912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If any group dominates this discussion, the whole project suffers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if business dominates, it may mandate features</a:t>
            </a:r>
            <a:br>
              <a:rPr lang="en" sz="1600"/>
            </a:br>
            <a:r>
              <a:rPr lang="en" sz="1600"/>
              <a:t>and schedules with little regard to </a:t>
            </a:r>
            <a:r>
              <a:rPr b="1" lang="en" sz="1600"/>
              <a:t>feasibility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if the developers dominate, a focus on technology may obscure business needs and the developers may miss - is it </a:t>
            </a:r>
            <a:r>
              <a:rPr b="1" lang="en" sz="1600"/>
              <a:t>desirable</a:t>
            </a:r>
            <a:r>
              <a:rPr lang="en" sz="1600"/>
              <a:t> and </a:t>
            </a:r>
            <a:r>
              <a:rPr b="1" lang="en" sz="1600"/>
              <a:t>viable</a:t>
            </a:r>
            <a:endParaRPr b="1"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Furthermore, the </a:t>
            </a:r>
            <a:r>
              <a:rPr b="1" lang="en" sz="1600"/>
              <a:t>goal</a:t>
            </a:r>
            <a:r>
              <a:rPr lang="en" sz="1600"/>
              <a:t> is to </a:t>
            </a:r>
            <a:r>
              <a:rPr lang="en" sz="1600" u="sng"/>
              <a:t>understand the user’s problem</a:t>
            </a:r>
            <a:r>
              <a:rPr lang="en" sz="1600"/>
              <a:t> and ensure the software meets their needs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both business and developers will move on, the users have to live with the developed software day in and day out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6725" y="0"/>
            <a:ext cx="3627274" cy="227655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(III)</a:t>
            </a:r>
            <a:endParaRPr/>
          </a:p>
        </p:txBody>
      </p:sp>
      <p:sp>
        <p:nvSpPr>
          <p:cNvPr id="219" name="Google Shape;219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Furthermore, everything up front about the project</a:t>
            </a:r>
            <a:br>
              <a:rPr lang="en" sz="1600"/>
            </a:br>
            <a:r>
              <a:rPr lang="en" sz="1600"/>
              <a:t>is slightly impossible -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still don’t understand </a:t>
            </a:r>
            <a:r>
              <a:rPr b="1" lang="en" sz="1600"/>
              <a:t>exactly</a:t>
            </a:r>
            <a:r>
              <a:rPr lang="en" sz="1600"/>
              <a:t> what the user needs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Their domain is complex; they are experts, we are novices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We’ll get things wrong and need to be corrected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We’ll get to a certain point and then they will remember things that they forgot to tell us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We’ll show them prototypes and they’ll come up with new ideas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don’t have enough information to make accurate estimates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what we thought would be easy, turns out to be very complex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(IV)</a:t>
            </a:r>
            <a:endParaRPr/>
          </a:p>
        </p:txBody>
      </p:sp>
      <p:sp>
        <p:nvSpPr>
          <p:cNvPr id="225" name="Google Shape;225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And, so we have to make decisions</a:t>
            </a:r>
            <a:br>
              <a:rPr lang="en" sz="1600"/>
            </a:br>
            <a:r>
              <a:rPr lang="en" sz="1600"/>
              <a:t>based on the information</a:t>
            </a:r>
            <a:r>
              <a:rPr lang="en" sz="1600"/>
              <a:t> </a:t>
            </a:r>
            <a:r>
              <a:rPr lang="en" sz="1600"/>
              <a:t>we have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We set our </a:t>
            </a:r>
            <a:r>
              <a:rPr b="1" lang="en" sz="1600"/>
              <a:t>scope small</a:t>
            </a:r>
            <a:r>
              <a:rPr lang="en" sz="1600"/>
              <a:t> (one feature, for instance)</a:t>
            </a:r>
            <a:br>
              <a:rPr lang="en" sz="1600"/>
            </a:br>
            <a:r>
              <a:rPr lang="en" sz="1600"/>
              <a:t>and our </a:t>
            </a:r>
            <a:r>
              <a:rPr b="1" lang="en" sz="1600"/>
              <a:t>development life cycle short </a:t>
            </a:r>
            <a:r>
              <a:rPr lang="en" sz="1600"/>
              <a:t>(one week, for instance)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and then we show the customer what we have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By then, new information will be available and we’ll have </a:t>
            </a:r>
            <a:r>
              <a:rPr b="1" lang="en" sz="1600"/>
              <a:t>feedback on the work we’ve done so far</a:t>
            </a:r>
            <a:endParaRPr b="1"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With that input, we identify the new scope and start a new iteration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We thus </a:t>
            </a:r>
            <a:r>
              <a:rPr b="1" lang="en" sz="1600"/>
              <a:t>spread out the decision making</a:t>
            </a:r>
            <a:br>
              <a:rPr b="1" lang="en" sz="1600"/>
            </a:br>
            <a:r>
              <a:rPr lang="en" sz="1600"/>
              <a:t>It’s not “everything up front” but “a little at a time”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226" name="Google Shape;22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6725" y="0"/>
            <a:ext cx="3627274" cy="227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Stories: The Basics (I)</a:t>
            </a:r>
            <a:endParaRPr/>
          </a:p>
        </p:txBody>
      </p:sp>
      <p:sp>
        <p:nvSpPr>
          <p:cNvPr id="232" name="Google Shape;232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That’s where User stories come in; they describe functionality that will be valuable (desirable) to the user and/or customer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Note the distinction: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" sz="1600"/>
              <a:t>user</a:t>
            </a:r>
            <a:r>
              <a:rPr lang="en" sz="1600"/>
              <a:t>: the people who actually use the produced software in their work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" sz="1600"/>
              <a:t>customer</a:t>
            </a:r>
            <a:r>
              <a:rPr lang="en" sz="1600"/>
              <a:t>: a person—not necessarily a user—who is responsible for purchasing the software for a set of users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sometimes they are one and the same, but not always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Note also the use of the word “valuable” or “desirable”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do NOT implement a feature because it is “cool”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we implement features to provide value to users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Stories: The Basics (II)</a:t>
            </a:r>
            <a:endParaRPr/>
          </a:p>
        </p:txBody>
      </p:sp>
      <p:sp>
        <p:nvSpPr>
          <p:cNvPr id="238" name="Google Shape;238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User stories consist of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 short written </a:t>
            </a:r>
            <a:r>
              <a:rPr b="1" lang="en" sz="1600"/>
              <a:t>description</a:t>
            </a:r>
            <a:r>
              <a:rPr lang="en" sz="1600"/>
              <a:t> of a feature used for planning and a reminder </a:t>
            </a:r>
            <a:r>
              <a:rPr lang="en" sz="1200"/>
              <a:t>(140 characters)</a:t>
            </a:r>
            <a:endParaRPr sz="12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conversations</a:t>
            </a:r>
            <a:r>
              <a:rPr lang="en" sz="1600"/>
              <a:t> about the feature used to flesh out its details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software </a:t>
            </a:r>
            <a:r>
              <a:rPr b="1" lang="en" sz="1600"/>
              <a:t>tests</a:t>
            </a:r>
            <a:r>
              <a:rPr lang="en" sz="1600"/>
              <a:t> that convey details about functionality and help us determine when the story is completely implemented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Ron Jeffries calls these three aspects </a:t>
            </a:r>
            <a:r>
              <a:rPr b="1" lang="en" sz="1600"/>
              <a:t>Card, Conversation, and Confirmation</a:t>
            </a:r>
            <a:endParaRPr b="1"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He says “card” because traditionally users stories are written on index cards and put up on a wall in the shared space of a development project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Using index cards forces you to keep the story brief!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Stories: The Basics (III)</a:t>
            </a:r>
            <a:endParaRPr/>
          </a:p>
        </p:txBody>
      </p:sp>
      <p:sp>
        <p:nvSpPr>
          <p:cNvPr id="244" name="Google Shape;244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Example users stories for a website that helps a person’s job search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 user can post a resume to the website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 user can search for jobs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 company can post new job openings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Users can restrict access to their resume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Important: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User stories are written so that </a:t>
            </a:r>
            <a:r>
              <a:rPr b="1" lang="en" sz="1600"/>
              <a:t>customers value them</a:t>
            </a:r>
            <a:endParaRPr b="1"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This helps maintain a customer perspective within the development team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45" name="Google Shape;245;p41"/>
          <p:cNvSpPr txBox="1"/>
          <p:nvPr>
            <p:ph idx="1" type="body"/>
          </p:nvPr>
        </p:nvSpPr>
        <p:spPr>
          <a:xfrm>
            <a:off x="6864900" y="152400"/>
            <a:ext cx="2126700" cy="2716500"/>
          </a:xfrm>
          <a:prstGeom prst="rect">
            <a:avLst/>
          </a:prstGeom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INVEST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Independent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Negotiable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Valuable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Estimable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Small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Testable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-838200"/>
            <a:ext cx="9144001" cy="6111923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/>
          <p:nvPr/>
        </p:nvSpPr>
        <p:spPr>
          <a:xfrm>
            <a:off x="0" y="454199"/>
            <a:ext cx="4693500" cy="5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Stories: The Basics (IV)</a:t>
            </a:r>
            <a:endParaRPr/>
          </a:p>
        </p:txBody>
      </p:sp>
      <p:sp>
        <p:nvSpPr>
          <p:cNvPr id="251" name="Google Shape;251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So, is this a good user story?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/>
              <a:t>The software will make use of a bloom filter to determine if a desired data element is in our data set before we perform disk I/O to retrieve it</a:t>
            </a:r>
            <a:endParaRPr i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Really</a:t>
            </a:r>
            <a:endParaRPr/>
          </a:p>
        </p:txBody>
      </p:sp>
      <p:sp>
        <p:nvSpPr>
          <p:cNvPr id="257" name="Google Shape;257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Is your customer a distributed systems researcher?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Then, yes, maybe, this might be a good user story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But, in general, technical details like this do NOT make good user stories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These details may change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we need to switch from this framework to this other framework to be compatible on a wider range of devices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while the fundamental user story does not change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" sz="1600"/>
              <a:t>users need to access schedule information</a:t>
            </a:r>
            <a:endParaRPr b="1"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The users stories for an application can often be written simply at a high level of abstraction (known as </a:t>
            </a:r>
            <a:r>
              <a:rPr b="1" lang="en" sz="1600"/>
              <a:t>epic user stories</a:t>
            </a:r>
            <a:r>
              <a:rPr lang="en" sz="1600"/>
              <a:t> or </a:t>
            </a:r>
            <a:r>
              <a:rPr b="1" lang="en" sz="1600"/>
              <a:t>epics</a:t>
            </a:r>
            <a:r>
              <a:rPr lang="en" sz="1600"/>
              <a:t> for short); for example: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i="1" lang="en" sz="1600"/>
              <a:t>A user should be able to </a:t>
            </a:r>
            <a:r>
              <a:rPr b="1" i="1" lang="en" sz="1600"/>
              <a:t>manage projects</a:t>
            </a:r>
            <a:endParaRPr b="1" i="1"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But, you need to specify details at a lower level of abstraction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how do we do that?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A few</a:t>
            </a:r>
            <a:r>
              <a:rPr lang="en" sz="1600"/>
              <a:t> places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 the </a:t>
            </a:r>
            <a:r>
              <a:rPr b="1" lang="en" sz="1600"/>
              <a:t>conversations</a:t>
            </a:r>
            <a:r>
              <a:rPr lang="en" sz="1600"/>
              <a:t> around a user story; we will converge on details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more users stories!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63" name="Google Shape;263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we track details?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users stories</a:t>
            </a:r>
            <a:endParaRPr/>
          </a:p>
        </p:txBody>
      </p:sp>
      <p:sp>
        <p:nvSpPr>
          <p:cNvPr id="269" name="Google Shape;269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You can take an epic like “</a:t>
            </a:r>
            <a:r>
              <a:rPr i="1" lang="en" sz="1600"/>
              <a:t>A user should be able to </a:t>
            </a:r>
            <a:r>
              <a:rPr b="1" i="1" lang="en" sz="1600"/>
              <a:t>manage projects</a:t>
            </a:r>
            <a:r>
              <a:rPr lang="en" sz="1600"/>
              <a:t>” and split it into new stories (aka CRUD)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Create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Read (List, Show)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Update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Delete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On the </a:t>
            </a:r>
            <a:r>
              <a:rPr b="1" lang="en" sz="1600"/>
              <a:t>epic</a:t>
            </a:r>
            <a:r>
              <a:rPr lang="en" sz="1600"/>
              <a:t>, you note that it’s covered by these other stories and then you go work on those stories - the challenge: getting the balance right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want to resist the temptation to document everything on a user story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Our conversations are the key element where details live</a:t>
            </a:r>
            <a:br>
              <a:rPr lang="en" sz="1600"/>
            </a:br>
            <a:r>
              <a:rPr lang="en" sz="1600"/>
              <a:t>(since the details </a:t>
            </a:r>
            <a:r>
              <a:rPr b="1" lang="en" sz="1600"/>
              <a:t>WILL change</a:t>
            </a:r>
            <a:r>
              <a:rPr lang="en" sz="1600"/>
              <a:t> while the user story remains the same)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Tests are integral to User Stories</a:t>
            </a:r>
            <a:endParaRPr/>
          </a:p>
        </p:txBody>
      </p:sp>
      <p:sp>
        <p:nvSpPr>
          <p:cNvPr id="275" name="Google Shape;275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At the start of a user story, the “tests” might exist as a set of customer expectations written on the back of a card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Try feature with an </a:t>
            </a:r>
            <a:r>
              <a:rPr b="1" lang="en" sz="1600"/>
              <a:t>empty project description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Try feature with a </a:t>
            </a:r>
            <a:r>
              <a:rPr b="1" lang="en" sz="1600"/>
              <a:t>really long </a:t>
            </a:r>
            <a:r>
              <a:rPr b="1" lang="en" sz="1600"/>
              <a:t>project</a:t>
            </a:r>
            <a:r>
              <a:rPr b="1" lang="en" sz="1600"/>
              <a:t> description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etc.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In this form, the tests can come and go as we learn more about the feature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As this particular user story is worked on and implemented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these expectations are transformed into unit tests and integration tests that tell us when the feature is completely implemented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we’re not done until all tests have passed!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</a:t>
            </a:r>
            <a:endParaRPr/>
          </a:p>
        </p:txBody>
      </p:sp>
      <p:sp>
        <p:nvSpPr>
          <p:cNvPr id="281" name="Google Shape;281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User stories provide the following benefits -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They emphasize verbal rather than written communication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Placeholder for a conversation!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They are comprehensible by customers and developers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They are the right size for planning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They encourage and “work” for iterative development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They encourage deferring details until you have the best understanding of what you really need to implement a feature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Stories</a:t>
            </a:r>
            <a:r>
              <a:rPr lang="en"/>
              <a:t> Exercise	 </a:t>
            </a:r>
            <a:endParaRPr/>
          </a:p>
        </p:txBody>
      </p:sp>
      <p:sp>
        <p:nvSpPr>
          <p:cNvPr id="287" name="Google Shape;287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write some stories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As you listen add any stories that you can identify to </a:t>
            </a:r>
            <a:r>
              <a:rPr lang="en" u="sng">
                <a:solidFill>
                  <a:srgbClr val="3C78D8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this shared document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Look for duplicates!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293" name="Google Shape;293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User Stories</a:t>
            </a:r>
            <a:endParaRPr/>
          </a:p>
        </p:txBody>
      </p:sp>
      <p:sp>
        <p:nvSpPr>
          <p:cNvPr id="299" name="Google Shape;299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INVEST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Independent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Negotiable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Valuable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Estimable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Small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Testable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Look for activities and actions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“Assign an owner”</a:t>
            </a:r>
            <a:r>
              <a:rPr lang="en" sz="1600"/>
              <a:t> to a project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Add project owner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Remove project owner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“Assign contributors”</a:t>
            </a:r>
            <a:r>
              <a:rPr lang="en" sz="1600"/>
              <a:t> to a p</a:t>
            </a:r>
            <a:r>
              <a:rPr lang="en" sz="1600"/>
              <a:t>roject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Add user to project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Remove u</a:t>
            </a:r>
            <a:r>
              <a:rPr lang="en" sz="1600"/>
              <a:t>ser from project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05" name="Google Shape;305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Stories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success look like?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Financial success; you’re making money, you’re saving money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Adoption; people and/or systems are using your software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How do we ensure we’re building the right software?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iterate and adjust quickly based on user feedback (one of many techniques)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How do you iterate quickly while adjusting to feedback?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Small list of prioritized stories - but how do you get there?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Typical story flow -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Product owner </a:t>
            </a:r>
            <a:r>
              <a:rPr b="1" lang="en"/>
              <a:t>creates</a:t>
            </a:r>
            <a:r>
              <a:rPr lang="en"/>
              <a:t> work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Engineers, designers, etc </a:t>
            </a:r>
            <a:r>
              <a:rPr b="1" lang="en"/>
              <a:t>start</a:t>
            </a:r>
            <a:r>
              <a:rPr lang="en"/>
              <a:t> work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Engineers, designers, etc</a:t>
            </a:r>
            <a:r>
              <a:rPr lang="en"/>
              <a:t> </a:t>
            </a:r>
            <a:r>
              <a:rPr b="1" lang="en"/>
              <a:t>delivery</a:t>
            </a:r>
            <a:r>
              <a:rPr lang="en"/>
              <a:t> work to a review environment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Product owner </a:t>
            </a:r>
            <a:r>
              <a:rPr b="1" lang="en"/>
              <a:t>accepts</a:t>
            </a:r>
            <a:r>
              <a:rPr lang="en"/>
              <a:t> or </a:t>
            </a:r>
            <a:r>
              <a:rPr b="1" lang="en"/>
              <a:t>rejects</a:t>
            </a:r>
            <a:r>
              <a:rPr lang="en"/>
              <a:t> the work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Story should be </a:t>
            </a:r>
            <a:r>
              <a:rPr b="1" lang="en"/>
              <a:t>restarted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Product owner pushes to production environment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4000" cy="6098252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7"/>
          <p:cNvSpPr/>
          <p:nvPr/>
        </p:nvSpPr>
        <p:spPr>
          <a:xfrm>
            <a:off x="1014675" y="2002796"/>
            <a:ext cx="2127600" cy="1137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chitects Daughter"/>
                <a:ea typeface="Architects Daughter"/>
                <a:cs typeface="Architects Daughter"/>
                <a:sym typeface="Architects Daughter"/>
              </a:rPr>
              <a:t>Goals and risks</a:t>
            </a:r>
            <a:endParaRPr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81" name="Google Shape;81;p17"/>
          <p:cNvSpPr/>
          <p:nvPr/>
        </p:nvSpPr>
        <p:spPr>
          <a:xfrm>
            <a:off x="5891475" y="2002804"/>
            <a:ext cx="2127600" cy="1137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chitects Daughter"/>
                <a:ea typeface="Architects Daughter"/>
                <a:cs typeface="Architects Daughter"/>
                <a:sym typeface="Architects Daughter"/>
              </a:rPr>
              <a:t>Work that needs to get done</a:t>
            </a:r>
            <a:endParaRPr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82" name="Google Shape;82;p17"/>
          <p:cNvSpPr/>
          <p:nvPr/>
        </p:nvSpPr>
        <p:spPr>
          <a:xfrm>
            <a:off x="3453075" y="250200"/>
            <a:ext cx="2127600" cy="1137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chitects Daughter"/>
                <a:ea typeface="Architects Daughter"/>
                <a:cs typeface="Architects Daughter"/>
                <a:sym typeface="Architects Daughter"/>
              </a:rPr>
              <a:t>What we’re building?</a:t>
            </a:r>
            <a:endParaRPr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83" name="Google Shape;83;p17"/>
          <p:cNvSpPr/>
          <p:nvPr/>
        </p:nvSpPr>
        <p:spPr>
          <a:xfrm>
            <a:off x="3453075" y="3755400"/>
            <a:ext cx="2127600" cy="1137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chitects Daughter"/>
                <a:ea typeface="Architects Daughter"/>
                <a:cs typeface="Architects Daughter"/>
                <a:sym typeface="Architects Daughter"/>
              </a:rPr>
              <a:t>Prioritize backlog of small stories</a:t>
            </a:r>
            <a:endParaRPr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84" name="Google Shape;84;p17"/>
          <p:cNvCxnSpPr>
            <a:stCxn id="82" idx="2"/>
            <a:endCxn id="80" idx="0"/>
          </p:cNvCxnSpPr>
          <p:nvPr/>
        </p:nvCxnSpPr>
        <p:spPr>
          <a:xfrm flipH="1">
            <a:off x="2078475" y="1388100"/>
            <a:ext cx="2438400" cy="614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5" name="Google Shape;85;p17"/>
          <p:cNvCxnSpPr>
            <a:stCxn id="82" idx="2"/>
            <a:endCxn id="81" idx="0"/>
          </p:cNvCxnSpPr>
          <p:nvPr/>
        </p:nvCxnSpPr>
        <p:spPr>
          <a:xfrm>
            <a:off x="4516875" y="1388100"/>
            <a:ext cx="2438400" cy="614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6" name="Google Shape;86;p17"/>
          <p:cNvCxnSpPr>
            <a:stCxn id="81" idx="2"/>
            <a:endCxn id="83" idx="0"/>
          </p:cNvCxnSpPr>
          <p:nvPr/>
        </p:nvCxnSpPr>
        <p:spPr>
          <a:xfrm flipH="1">
            <a:off x="4516875" y="3140704"/>
            <a:ext cx="2438400" cy="614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7" name="Google Shape;87;p17"/>
          <p:cNvCxnSpPr>
            <a:stCxn id="80" idx="2"/>
            <a:endCxn id="83" idx="0"/>
          </p:cNvCxnSpPr>
          <p:nvPr/>
        </p:nvCxnSpPr>
        <p:spPr>
          <a:xfrm>
            <a:off x="2078475" y="3140696"/>
            <a:ext cx="2438400" cy="614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8" name="Google Shape;88;p17"/>
          <p:cNvSpPr/>
          <p:nvPr/>
        </p:nvSpPr>
        <p:spPr>
          <a:xfrm>
            <a:off x="0" y="454200"/>
            <a:ext cx="2232000" cy="5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goals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goals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Business goals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Product goals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Non-goals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What does a win look like?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business goals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Grow revenue by 15% in one year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Reduce operational costs by 50%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10% increase in user adoption in the first 3 months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Land 3 new partnerships per quarter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Goals are typically measureable</a:t>
            </a:r>
            <a:br>
              <a:rPr lang="en"/>
            </a:br>
            <a:r>
              <a:rPr lang="en"/>
              <a:t>	Did you achieve your goal?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Goals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Product Goals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product goals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Easy to use, easy to understand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product training required (Gmail for example)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Support 200 concurrent users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500 millisecond response time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Non-Goals</a:t>
            </a:r>
            <a:endParaRPr/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Non-Goals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Support for multiple languages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Highly available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Highly scalable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Broad browser support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Think first release, and not building too much too early w/out feedback!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